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8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24/02/1442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24/02/1442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24/02/1442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24/02/1442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24/02/1442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24/02/1442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24/02/1442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24/02/1442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24/02/1442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24/02/1442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24/02/1442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7A4E7-2E5C-40BB-9874-47DDA446248F}" type="datetimeFigureOut">
              <a:rPr lang="ar-SA" smtClean="0"/>
              <a:pPr/>
              <a:t>24/02/1442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sz="6000" b="1" dirty="0" smtClean="0"/>
              <a:t>المحاضرة الرابعة</a:t>
            </a:r>
            <a:br>
              <a:rPr lang="ar-SA" sz="6000" b="1" dirty="0" smtClean="0"/>
            </a:br>
            <a:r>
              <a:rPr lang="ar-SA" sz="6000" b="1" dirty="0" smtClean="0"/>
              <a:t>العينات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endParaRPr lang="en-US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786050" y="142852"/>
            <a:ext cx="4714908" cy="1143008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>العينات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215370" cy="7929618"/>
          </a:xfrm>
        </p:spPr>
        <p:txBody>
          <a:bodyPr>
            <a:normAutofit/>
          </a:bodyPr>
          <a:lstStyle/>
          <a:p>
            <a:pPr algn="r"/>
            <a:r>
              <a:rPr lang="ar-SA" b="1" dirty="0" smtClean="0">
                <a:solidFill>
                  <a:schemeClr val="tx1"/>
                </a:solidFill>
              </a:rPr>
              <a:t>تعرف العينة</a:t>
            </a:r>
            <a:r>
              <a:rPr lang="ar-SA" dirty="0" smtClean="0">
                <a:solidFill>
                  <a:schemeClr val="tx1"/>
                </a:solidFill>
              </a:rPr>
              <a:t> بأنها مجموعة من وحدات المعاينة تخضع للدراسة التحليلية - أو الميدانية – ويجب أن تكون ممثلة تمثيلا صادقا ومتكافئا مع المجتمع الأصلي ، ويمكن تعميم نتائجها عليه .</a:t>
            </a:r>
          </a:p>
          <a:p>
            <a:r>
              <a:rPr lang="ar-SA" b="1" dirty="0" smtClean="0">
                <a:solidFill>
                  <a:schemeClr val="tx1"/>
                </a:solidFill>
              </a:rPr>
              <a:t>- المفاهيم المرتبطة بالعينة </a:t>
            </a: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- المفردة </a:t>
            </a:r>
            <a:r>
              <a:rPr lang="ar-SA" dirty="0" smtClean="0">
                <a:solidFill>
                  <a:schemeClr val="tx1"/>
                </a:solidFill>
              </a:rPr>
              <a:t>: هي وحدة المعاينة وقد تكون العدد من الصحيفة ، أو اليوم في الإذاعة أو الفرد من الجمهور </a:t>
            </a: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- مجتمع الدر</a:t>
            </a:r>
            <a:r>
              <a:rPr lang="ar-SA" dirty="0" smtClean="0">
                <a:solidFill>
                  <a:schemeClr val="tx1"/>
                </a:solidFill>
              </a:rPr>
              <a:t>اسة : مجموعة من المفردات التي يشترك معا في صفة أساسية أو في بعض الخصائص المشتركة </a:t>
            </a: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- أسلوب المعاينة </a:t>
            </a:r>
            <a:r>
              <a:rPr lang="ar-SA" dirty="0" smtClean="0">
                <a:solidFill>
                  <a:schemeClr val="tx1"/>
                </a:solidFill>
              </a:rPr>
              <a:t>: ويقصد بالمعاينة اختيار العينة من المجتمع </a:t>
            </a:r>
          </a:p>
          <a:p>
            <a:pPr algn="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14282" y="428604"/>
            <a:ext cx="8501122" cy="5500726"/>
          </a:xfrm>
        </p:spPr>
        <p:txBody>
          <a:bodyPr>
            <a:normAutofit/>
          </a:bodyPr>
          <a:lstStyle/>
          <a:p>
            <a:r>
              <a:rPr lang="ar-SA" b="1" dirty="0" smtClean="0">
                <a:solidFill>
                  <a:schemeClr val="tx1"/>
                </a:solidFill>
              </a:rPr>
              <a:t>خطوات اختيار العينة 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أ -  تحديد المجتمع الأصلي :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ب- تحديد خصائص المجتمع: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ج - اختيار نوع العينة 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هناك مجموعة من الشروط التي يجب توافرها في إطار العينة : 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- الكمال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>- </a:t>
            </a:r>
            <a:r>
              <a:rPr lang="ar-SA" b="1" dirty="0" smtClean="0">
                <a:solidFill>
                  <a:schemeClr val="tx1"/>
                </a:solidFill>
              </a:rPr>
              <a:t>الدقة 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- التنظيم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358246" cy="5500726"/>
          </a:xfrm>
        </p:spPr>
        <p:txBody>
          <a:bodyPr>
            <a:normAutofit fontScale="92500" lnSpcReduction="10000"/>
          </a:bodyPr>
          <a:lstStyle/>
          <a:p>
            <a:r>
              <a:rPr lang="ar-SA" b="1" dirty="0" smtClean="0">
                <a:solidFill>
                  <a:schemeClr val="tx1"/>
                </a:solidFill>
              </a:rPr>
              <a:t>أساليب اختيار العينة: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>يمكن حصر ثلاثة أساليب لتحديد العينة وهي: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ar-SA" b="1" dirty="0" smtClean="0">
                <a:solidFill>
                  <a:schemeClr val="tx1"/>
                </a:solidFill>
              </a:rPr>
              <a:t>1 - الأسلوب العشوائي</a:t>
            </a:r>
            <a:r>
              <a:rPr lang="ar-SA" dirty="0" smtClean="0">
                <a:solidFill>
                  <a:schemeClr val="tx1"/>
                </a:solidFill>
              </a:rPr>
              <a:t>: 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>يقوم الأسلوب العشوائي على عامل الصدفة في اختيار مفردات البحث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ar-SA" b="1" dirty="0" smtClean="0">
                <a:solidFill>
                  <a:schemeClr val="tx1"/>
                </a:solidFill>
              </a:rPr>
              <a:t>2 - الأسلوب المنتظم</a:t>
            </a:r>
            <a:r>
              <a:rPr lang="ar-SA" dirty="0" smtClean="0">
                <a:solidFill>
                  <a:schemeClr val="tx1"/>
                </a:solidFill>
              </a:rPr>
              <a:t> :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> يستخدم الأسلوب المنتظم في الحالات التي يكون فيها مفردات المجتمع الأصلي متباينة من حيث طبيعة المعلومات المطلوبة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ar-SA" b="1" dirty="0" smtClean="0">
                <a:solidFill>
                  <a:schemeClr val="tx1"/>
                </a:solidFill>
              </a:rPr>
              <a:t>3 - الأسلوب </a:t>
            </a:r>
            <a:r>
              <a:rPr lang="ar-SA" b="1" dirty="0" err="1" smtClean="0">
                <a:solidFill>
                  <a:schemeClr val="tx1"/>
                </a:solidFill>
              </a:rPr>
              <a:t>القصدي</a:t>
            </a:r>
            <a:r>
              <a:rPr lang="ar-SA" b="1" dirty="0" smtClean="0">
                <a:solidFill>
                  <a:schemeClr val="tx1"/>
                </a:solidFill>
              </a:rPr>
              <a:t>: </a:t>
            </a:r>
          </a:p>
          <a:p>
            <a:r>
              <a:rPr lang="ar-SA" dirty="0" smtClean="0">
                <a:solidFill>
                  <a:schemeClr val="tx1"/>
                </a:solidFill>
              </a:rPr>
              <a:t>وهو أسلوب يقوم الباحث باختيار مفرداتها بطريقة تحكمية لا مجال فيها للصدفة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8215370" cy="6429396"/>
          </a:xfrm>
        </p:spPr>
        <p:txBody>
          <a:bodyPr>
            <a:noAutofit/>
          </a:bodyPr>
          <a:lstStyle/>
          <a:p>
            <a:r>
              <a:rPr lang="ar-SA" b="1" dirty="0" smtClean="0">
                <a:solidFill>
                  <a:schemeClr val="tx1"/>
                </a:solidFill>
              </a:rPr>
              <a:t>العوامل التي تؤثر في حجم عينة الدراسة وهي :</a:t>
            </a:r>
            <a:endParaRPr lang="en-US" dirty="0" smtClean="0">
              <a:solidFill>
                <a:schemeClr val="tx1"/>
              </a:solidFill>
            </a:endParaRPr>
          </a:p>
          <a:p>
            <a:pPr algn="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 smtClean="0">
                <a:solidFill>
                  <a:schemeClr val="tx1"/>
                </a:solidFill>
              </a:rPr>
              <a:t>1- </a:t>
            </a:r>
            <a:r>
              <a:rPr lang="ar-SA" b="1" dirty="0" smtClean="0">
                <a:solidFill>
                  <a:schemeClr val="tx1"/>
                </a:solidFill>
              </a:rPr>
              <a:t>المنهج المستخدم :</a:t>
            </a:r>
            <a:endParaRPr lang="en-US" dirty="0" smtClean="0">
              <a:solidFill>
                <a:schemeClr val="tx1"/>
              </a:solidFill>
            </a:endParaRPr>
          </a:p>
          <a:p>
            <a:pPr algn="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b="1" dirty="0" smtClean="0">
                <a:solidFill>
                  <a:schemeClr val="tx1"/>
                </a:solidFill>
              </a:rPr>
              <a:t>2 - درجة الدقة والثقة المرجو تحقيقها</a:t>
            </a:r>
            <a:endParaRPr lang="en-US" dirty="0" smtClean="0">
              <a:solidFill>
                <a:schemeClr val="tx1"/>
              </a:solidFill>
            </a:endParaRPr>
          </a:p>
          <a:p>
            <a:pPr algn="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 smtClean="0">
                <a:solidFill>
                  <a:schemeClr val="tx1"/>
                </a:solidFill>
              </a:rPr>
              <a:t>3 - </a:t>
            </a:r>
            <a:r>
              <a:rPr lang="ar-SA" b="1" dirty="0" smtClean="0">
                <a:solidFill>
                  <a:schemeClr val="tx1"/>
                </a:solidFill>
              </a:rPr>
              <a:t>مدى تجانس مجتمع الدراسة</a:t>
            </a:r>
            <a:endParaRPr lang="en-US" dirty="0" smtClean="0">
              <a:solidFill>
                <a:schemeClr val="tx1"/>
              </a:solidFill>
            </a:endParaRPr>
          </a:p>
          <a:p>
            <a:pPr algn="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 smtClean="0">
                <a:solidFill>
                  <a:schemeClr val="tx1"/>
                </a:solidFill>
              </a:rPr>
              <a:t>4 – </a:t>
            </a:r>
            <a:r>
              <a:rPr lang="ar-SA" b="1" dirty="0" smtClean="0">
                <a:solidFill>
                  <a:schemeClr val="tx1"/>
                </a:solidFill>
              </a:rPr>
              <a:t>التكلفة والإمكانيات المادية </a:t>
            </a:r>
            <a:endParaRPr lang="en-US" dirty="0" smtClean="0">
              <a:solidFill>
                <a:schemeClr val="tx1"/>
              </a:solidFill>
            </a:endParaRPr>
          </a:p>
          <a:p>
            <a:pPr algn="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 smtClean="0">
                <a:solidFill>
                  <a:schemeClr val="tx1"/>
                </a:solidFill>
              </a:rPr>
              <a:t>5 -</a:t>
            </a:r>
            <a:r>
              <a:rPr lang="ar-SA" b="1" dirty="0" smtClean="0">
                <a:solidFill>
                  <a:schemeClr val="tx1"/>
                </a:solidFill>
              </a:rPr>
              <a:t>حجم مجتمع الدراسة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8215370" cy="6429396"/>
          </a:xfrm>
        </p:spPr>
        <p:txBody>
          <a:bodyPr>
            <a:noAutofit/>
          </a:bodyPr>
          <a:lstStyle/>
          <a:p>
            <a:r>
              <a:rPr lang="ar-SA" b="1" dirty="0" smtClean="0">
                <a:solidFill>
                  <a:schemeClr val="tx1"/>
                </a:solidFill>
              </a:rPr>
              <a:t>أنواع العينات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-  الأول : العينات الاحتمالية أو العشوائية .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- الثاني : العينات غير الاحتمالية أو العمدية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ar-SA" b="1" dirty="0" smtClean="0">
                <a:solidFill>
                  <a:schemeClr val="tx1"/>
                </a:solidFill>
              </a:rPr>
              <a:t>أولا : العينات الاحتمالية أو العشوائية : وتنقسم إلي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1- </a:t>
            </a:r>
            <a:r>
              <a:rPr lang="ar-SA" dirty="0" smtClean="0">
                <a:solidFill>
                  <a:schemeClr val="tx1"/>
                </a:solidFill>
              </a:rPr>
              <a:t>العينة العشوائية البسيطة .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>2- العينة العشوائية المنتظمة .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>3- العينة الطبقية .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>4- العينة متعددة المراحل (التجمعات ) .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ثانيا : العينات غير الاحتمالية : وتنقسم إلي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>1- العينة العارضة أو العابرة         2 - العينة </a:t>
            </a:r>
            <a:r>
              <a:rPr lang="ar-SA" dirty="0" err="1" smtClean="0">
                <a:solidFill>
                  <a:schemeClr val="tx1"/>
                </a:solidFill>
              </a:rPr>
              <a:t>الحصصية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>3- العينة العمدية                       4  - العينة المتضاعفة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297</Words>
  <Application>Microsoft Office PowerPoint</Application>
  <PresentationFormat>عرض على الشاشة (3:4)‏</PresentationFormat>
  <Paragraphs>40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المحاضرة الرابعة العينات </vt:lpstr>
      <vt:lpstr>العينات 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 مدخل الي الراديو والتلفزيون</dc:title>
  <dc:creator>essam</dc:creator>
  <cp:lastModifiedBy>essam</cp:lastModifiedBy>
  <cp:revision>53</cp:revision>
  <dcterms:created xsi:type="dcterms:W3CDTF">2020-10-10T08:07:05Z</dcterms:created>
  <dcterms:modified xsi:type="dcterms:W3CDTF">2020-10-11T19:39:43Z</dcterms:modified>
</cp:coreProperties>
</file>